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404813"/>
            <a:ext cx="7772400" cy="14700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 sz="5400" b="1" dirty="0" smtClean="0">
              <a:solidFill>
                <a:schemeClr val="folHlink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1989138"/>
            <a:ext cx="6400800" cy="1752600"/>
          </a:xfrm>
        </p:spPr>
        <p:txBody>
          <a:bodyPr/>
          <a:lstStyle/>
          <a:p>
            <a:pPr eaLnBrk="1" hangingPunct="1"/>
            <a:endParaRPr lang="ru-RU" sz="2400" dirty="0" smtClean="0"/>
          </a:p>
        </p:txBody>
      </p:sp>
      <p:pic>
        <p:nvPicPr>
          <p:cNvPr id="2052" name="Picture 4" descr="j01874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62375"/>
            <a:ext cx="29845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10" descr="MC900223678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3860800"/>
            <a:ext cx="2449512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1" descr="MC900090224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4724400"/>
            <a:ext cx="2714625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Пивцова\Desktop\Рисунок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4" descr="j01874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0928"/>
            <a:ext cx="29845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MC900223678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4488" y="2852936"/>
            <a:ext cx="2449512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MC900090224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221088"/>
            <a:ext cx="3456384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: вправо 2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AF6B4C3D-8382-4B93-9207-B9B47DB64305}"/>
              </a:ext>
            </a:extLst>
          </p:cNvPr>
          <p:cNvSpPr/>
          <p:nvPr/>
        </p:nvSpPr>
        <p:spPr>
          <a:xfrm>
            <a:off x="179512" y="1052737"/>
            <a:ext cx="8964488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sz="2400" b="1" dirty="0" smtClean="0">
                <a:latin typeface="Comic Sans MS" pitchFamily="66" charset="0"/>
              </a:rPr>
              <a:t>Обеспечивает людей продуктами питания.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B5B6AB27-B821-424C-841F-7DB6CEE48BA7}"/>
              </a:ext>
            </a:extLst>
          </p:cNvPr>
          <p:cNvSpPr txBox="1">
            <a:spLocks noChangeArrowheads="1"/>
          </p:cNvSpPr>
          <p:nvPr/>
        </p:nvSpPr>
        <p:spPr>
          <a:xfrm>
            <a:off x="179512" y="332656"/>
            <a:ext cx="8964488" cy="981087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Пищевая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промышленность.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7C30D8C3-FAEB-438C-B82D-CCA100F3FC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/>
              </a:ext>
            </a:extLst>
          </a:blip>
          <a:stretch>
            <a:fillRect/>
          </a:stretch>
        </p:blipFill>
        <p:spPr>
          <a:xfrm>
            <a:off x="0" y="1889806"/>
            <a:ext cx="5868143" cy="4968193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996696" y="1961815"/>
            <a:ext cx="282377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Хлебный завод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Молочный завод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Консервный завод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Макаронный завод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Сахарный завод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Кондитерская фабрика</a:t>
            </a:r>
          </a:p>
          <a:p>
            <a:pPr>
              <a:buFont typeface="Arial" pitchFamily="34" charset="0"/>
              <a:buChar char="•"/>
            </a:pP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286715" y="1016156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Проверь и оцени свою работу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table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724" y="1952258"/>
            <a:ext cx="8498561" cy="38895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55576" y="1719679"/>
            <a:ext cx="7632848" cy="3418641"/>
            <a:chOff x="467544" y="913284"/>
            <a:chExt cx="7632848" cy="3418641"/>
          </a:xfrm>
        </p:grpSpPr>
        <p:sp>
          <p:nvSpPr>
            <p:cNvPr id="5" name="TextBox 1"/>
            <p:cNvSpPr txBox="1"/>
            <p:nvPr/>
          </p:nvSpPr>
          <p:spPr>
            <a:xfrm>
              <a:off x="755576" y="913284"/>
              <a:ext cx="73448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3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Проверь и оцени свою работу</a:t>
              </a:r>
              <a:endPara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6" name="TextBox 2"/>
            <p:cNvSpPr txBox="1"/>
            <p:nvPr/>
          </p:nvSpPr>
          <p:spPr>
            <a:xfrm>
              <a:off x="467544" y="1777380"/>
              <a:ext cx="6192688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Arial" pitchFamily="34" charset="0"/>
                <a:buChar char="•"/>
              </a:pPr>
              <a:r>
                <a:rPr lang="ru-RU" sz="3200" b="1" dirty="0" smtClean="0">
                  <a:latin typeface="Comic Sans MS" pitchFamily="66" charset="0"/>
                </a:rPr>
                <a:t>1 –А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3200" b="1" dirty="0" smtClean="0">
                  <a:latin typeface="Comic Sans MS" pitchFamily="66" charset="0"/>
                </a:rPr>
                <a:t>2-А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3200" b="1" dirty="0" smtClean="0">
                  <a:latin typeface="Comic Sans MS" pitchFamily="66" charset="0"/>
                </a:rPr>
                <a:t>3-В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3200" b="1" dirty="0" smtClean="0">
                  <a:latin typeface="Comic Sans MS" pitchFamily="66" charset="0"/>
                </a:rPr>
                <a:t>4-Б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3200" b="1" dirty="0" smtClean="0">
                  <a:latin typeface="Comic Sans MS" pitchFamily="66" charset="0"/>
                </a:rPr>
                <a:t>5-А</a:t>
              </a:r>
              <a:endParaRPr lang="ru-RU" sz="3200" b="1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-684584" y="0"/>
            <a:ext cx="9828584" cy="6858000"/>
            <a:chOff x="-180528" y="121196"/>
            <a:chExt cx="9324528" cy="5593804"/>
          </a:xfrm>
        </p:grpSpPr>
        <p:pic>
          <p:nvPicPr>
            <p:cNvPr id="5" name="Picture 8" descr="DETAIL_PICTURE_53506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7544" y="1345332"/>
              <a:ext cx="5112568" cy="4369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Прямоугольник 5"/>
            <p:cNvSpPr/>
            <p:nvPr/>
          </p:nvSpPr>
          <p:spPr>
            <a:xfrm>
              <a:off x="0" y="121196"/>
              <a:ext cx="914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4000" b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Добывающая промышленность</a:t>
              </a:r>
              <a:endParaRPr lang="ru-RU" sz="4000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80528" y="808261"/>
              <a:ext cx="8856984" cy="41479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Tx/>
                <a:buNone/>
              </a:pPr>
              <a:r>
                <a:rPr lang="ru-RU" sz="2400" b="1" dirty="0" smtClean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    Обеспечивает </a:t>
              </a:r>
              <a:r>
                <a:rPr lang="ru-RU" sz="2400" b="1" dirty="0" smtClean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экономику полезными ископаемыми</a:t>
              </a:r>
            </a:p>
          </p:txBody>
        </p:sp>
        <p:sp>
          <p:nvSpPr>
            <p:cNvPr id="8" name="TextBox 4"/>
            <p:cNvSpPr txBox="1"/>
            <p:nvPr/>
          </p:nvSpPr>
          <p:spPr>
            <a:xfrm>
              <a:off x="5940152" y="1417340"/>
              <a:ext cx="2592288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Arial" pitchFamily="34" charset="0"/>
                <a:buChar char="•"/>
              </a:pPr>
              <a:r>
                <a:rPr lang="ru-RU" sz="2400" dirty="0" smtClean="0">
                  <a:latin typeface="Comic Sans MS" pitchFamily="66" charset="0"/>
                </a:rPr>
                <a:t>Нефть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2400" dirty="0" smtClean="0">
                  <a:latin typeface="Comic Sans MS" pitchFamily="66" charset="0"/>
                </a:rPr>
                <a:t>Природный газ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2400" dirty="0" smtClean="0">
                  <a:latin typeface="Comic Sans MS" pitchFamily="66" charset="0"/>
                </a:rPr>
                <a:t>Каменный уголь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2400" dirty="0" smtClean="0">
                  <a:latin typeface="Comic Sans MS" pitchFamily="66" charset="0"/>
                </a:rPr>
                <a:t>Алмазы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2400" dirty="0" smtClean="0">
                  <a:latin typeface="Comic Sans MS" pitchFamily="66" charset="0"/>
                </a:rPr>
                <a:t>Золото</a:t>
              </a:r>
              <a:endParaRPr lang="ru-RU" sz="24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0"/>
            <a:ext cx="9018240" cy="6858000"/>
            <a:chOff x="251520" y="103237"/>
            <a:chExt cx="8892480" cy="5418559"/>
          </a:xfrm>
        </p:grpSpPr>
        <p:sp>
          <p:nvSpPr>
            <p:cNvPr id="5" name="Стрелка: вправо 2">
              <a:extLst>
                <a:ext uri="{FF2B5EF4-FFF2-40B4-BE49-F238E27FC236}">
  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AF6B4C3D-8382-4B93-9207-B9B47DB64305}"/>
                </a:ext>
              </a:extLst>
            </p:cNvPr>
            <p:cNvSpPr/>
            <p:nvPr/>
          </p:nvSpPr>
          <p:spPr>
            <a:xfrm>
              <a:off x="251520" y="841276"/>
              <a:ext cx="864096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Tx/>
                <a:buNone/>
              </a:pPr>
              <a:r>
                <a:rPr lang="ru-RU" sz="2400" b="1" dirty="0" smtClean="0">
                  <a:latin typeface="Comic Sans MS" pitchFamily="66" charset="0"/>
                </a:rPr>
                <a:t>Производит </a:t>
              </a:r>
              <a:r>
                <a:rPr lang="ru-RU" sz="2400" b="1" dirty="0" smtClean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электрическую</a:t>
              </a:r>
              <a:r>
                <a:rPr lang="ru-RU" sz="2400" b="1" dirty="0" smtClean="0">
                  <a:latin typeface="Comic Sans MS" pitchFamily="66" charset="0"/>
                </a:rPr>
                <a:t> энергию. </a:t>
              </a:r>
              <a:endParaRPr lang="ru-RU" sz="2400" b="1" dirty="0">
                <a:latin typeface="Comic Sans MS" pitchFamily="66" charset="0"/>
              </a:endParaRPr>
            </a:p>
          </p:txBody>
        </p:sp>
        <p:pic>
          <p:nvPicPr>
            <p:cNvPr id="6" name="Picture 2">
              <a:extLst>
                <a:ext uri="{FF2B5EF4-FFF2-40B4-BE49-F238E27FC236}">
  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942ADAC0-08FF-45F5-8B8C-C0523FA36F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/>
                </a:ext>
              </a:extLst>
            </a:blip>
            <a:stretch>
              <a:fillRect/>
            </a:stretch>
          </p:blipFill>
          <p:spPr bwMode="auto">
            <a:xfrm rot="10800000" flipH="1" flipV="1">
              <a:off x="251520" y="1417340"/>
              <a:ext cx="4464496" cy="4104456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  <a:extLst>
              <a:ext uri="{909E8E84-426E-40DD-AFC4-6F175D3DCCD1}">
                <a14:hiddenFill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2">
              <a:extLst>
                <a:ext uri="{FF2B5EF4-FFF2-40B4-BE49-F238E27FC236}">
  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B5B6AB27-B821-424C-841F-7DB6CEE48BA7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691680" y="103237"/>
              <a:ext cx="6192688" cy="594023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4000" b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   Электроэнергетика</a:t>
              </a:r>
              <a:r>
                <a:rPr lang="ru-RU" sz="4000" b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.</a:t>
              </a:r>
              <a:endParaRPr lang="ru-RU" sz="4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220072" y="2713484"/>
              <a:ext cx="316835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Tx/>
                <a:buNone/>
              </a:pPr>
              <a:r>
                <a:rPr lang="ru-RU" sz="2400" b="1" dirty="0" smtClean="0">
                  <a:latin typeface="Comic Sans MS" pitchFamily="66" charset="0"/>
                </a:rPr>
                <a:t>ТЭС</a:t>
              </a:r>
            </a:p>
            <a:p>
              <a:pPr algn="ctr">
                <a:buFontTx/>
                <a:buNone/>
              </a:pPr>
              <a:r>
                <a:rPr lang="ru-RU" b="1" dirty="0" smtClean="0">
                  <a:latin typeface="Comic Sans MS" pitchFamily="66" charset="0"/>
                </a:rPr>
                <a:t>тепловая электростанция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644008" y="1633364"/>
              <a:ext cx="273630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Tx/>
                <a:buNone/>
              </a:pPr>
              <a:r>
                <a:rPr lang="ru-RU" sz="2400" b="1" dirty="0" smtClean="0">
                  <a:latin typeface="Comic Sans MS" pitchFamily="66" charset="0"/>
                </a:rPr>
                <a:t>ГЭС</a:t>
              </a:r>
            </a:p>
            <a:p>
              <a:pPr algn="ctr">
                <a:buFontTx/>
                <a:buNone/>
              </a:pPr>
              <a:r>
                <a:rPr lang="ru-RU" b="1" dirty="0" smtClean="0">
                  <a:latin typeface="Comic Sans MS" pitchFamily="66" charset="0"/>
                </a:rPr>
                <a:t>гидроэлектростанция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796136" y="3865612"/>
              <a:ext cx="334786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Tx/>
                <a:buNone/>
              </a:pPr>
              <a:r>
                <a:rPr lang="ru-RU" sz="2400" b="1" dirty="0" smtClean="0">
                  <a:latin typeface="Comic Sans MS" pitchFamily="66" charset="0"/>
                </a:rPr>
                <a:t>АЭС</a:t>
              </a:r>
            </a:p>
            <a:p>
              <a:pPr algn="ctr">
                <a:buFontTx/>
                <a:buNone/>
              </a:pPr>
              <a:r>
                <a:rPr lang="ru-RU" b="1" dirty="0" smtClean="0">
                  <a:latin typeface="Comic Sans MS" pitchFamily="66" charset="0"/>
                </a:rPr>
                <a:t>атомная электростанция</a:t>
              </a:r>
              <a:endParaRPr lang="ru-RU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: вправо 2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AF6B4C3D-8382-4B93-9207-B9B47DB64305}"/>
              </a:ext>
            </a:extLst>
          </p:cNvPr>
          <p:cNvSpPr/>
          <p:nvPr/>
        </p:nvSpPr>
        <p:spPr>
          <a:xfrm>
            <a:off x="179512" y="1196753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sz="2400" b="1" dirty="0" smtClean="0">
                <a:latin typeface="Comic Sans MS" pitchFamily="66" charset="0"/>
              </a:rPr>
              <a:t>Обеспечивает экономику металлами. 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942ADAC0-08FF-45F5-8B8C-C0523FA36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/>
              </a:ext>
            </a:extLst>
          </a:blip>
          <a:stretch>
            <a:fillRect/>
          </a:stretch>
        </p:blipFill>
        <p:spPr bwMode="auto">
          <a:xfrm rot="10800000" flipH="1" flipV="1">
            <a:off x="1" y="1772817"/>
            <a:ext cx="6012160" cy="5085184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B5B6AB27-B821-424C-841F-7DB6CEE48BA7}"/>
              </a:ext>
            </a:extLst>
          </p:cNvPr>
          <p:cNvSpPr txBox="1">
            <a:spLocks noChangeArrowheads="1"/>
          </p:cNvSpPr>
          <p:nvPr/>
        </p:nvSpPr>
        <p:spPr>
          <a:xfrm>
            <a:off x="1835696" y="188640"/>
            <a:ext cx="4824536" cy="1208803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Металлургия.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2160" y="2603618"/>
            <a:ext cx="3131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Алюминий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Медь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Никель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Цинк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Сталь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трелка: вправо 2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AF6B4C3D-8382-4B93-9207-B9B47DB64305}"/>
              </a:ext>
            </a:extLst>
          </p:cNvPr>
          <p:cNvSpPr/>
          <p:nvPr/>
        </p:nvSpPr>
        <p:spPr>
          <a:xfrm>
            <a:off x="-79815" y="1268760"/>
            <a:ext cx="9505467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sz="2400" b="1" dirty="0" smtClean="0">
                <a:latin typeface="Comic Sans MS" pitchFamily="66" charset="0"/>
              </a:rPr>
              <a:t>Производит разнообразные машины и механизмы.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942ADAC0-08FF-45F5-8B8C-C0523FA36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/>
              </a:ext>
            </a:extLst>
          </a:blip>
          <a:stretch>
            <a:fillRect/>
          </a:stretch>
        </p:blipFill>
        <p:spPr bwMode="auto">
          <a:xfrm rot="10800000" flipH="1" flipV="1">
            <a:off x="0" y="1844824"/>
            <a:ext cx="5141684" cy="501317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2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B5B6AB27-B821-424C-841F-7DB6CEE48BA7}"/>
              </a:ext>
            </a:extLst>
          </p:cNvPr>
          <p:cNvSpPr txBox="1">
            <a:spLocks noChangeArrowheads="1"/>
          </p:cNvSpPr>
          <p:nvPr/>
        </p:nvSpPr>
        <p:spPr>
          <a:xfrm>
            <a:off x="1464486" y="188641"/>
            <a:ext cx="6701436" cy="1296143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Машиностроение.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83392" y="2711970"/>
            <a:ext cx="4042260" cy="34163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Станки для заводов и фабрик,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пылесосы,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 стиральные машины,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велосипеды,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вертолёты,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 комбайны,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 оружие, военная техника.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: вправо 2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AF6B4C3D-8382-4B93-9207-B9B47DB64305}"/>
              </a:ext>
            </a:extLst>
          </p:cNvPr>
          <p:cNvSpPr/>
          <p:nvPr/>
        </p:nvSpPr>
        <p:spPr>
          <a:xfrm>
            <a:off x="5684083" y="3086031"/>
            <a:ext cx="3459916" cy="15696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Компьютеры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Телевизоры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Фотоаппараты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Comic Sans MS" pitchFamily="66" charset="0"/>
              </a:rPr>
              <a:t> Видеокамеры.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942ADAC0-08FF-45F5-8B8C-C0523FA36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/>
              </a:ext>
            </a:extLst>
          </a:blip>
          <a:stretch>
            <a:fillRect/>
          </a:stretch>
        </p:blipFill>
        <p:spPr bwMode="auto">
          <a:xfrm rot="10800000" flipH="1" flipV="1">
            <a:off x="1" y="1844824"/>
            <a:ext cx="5311120" cy="50131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B5B6AB27-B821-424C-841F-7DB6CEE48BA7}"/>
              </a:ext>
            </a:extLst>
          </p:cNvPr>
          <p:cNvSpPr txBox="1">
            <a:spLocks noChangeArrowheads="1"/>
          </p:cNvSpPr>
          <p:nvPr/>
        </p:nvSpPr>
        <p:spPr>
          <a:xfrm>
            <a:off x="683568" y="476672"/>
            <a:ext cx="8460432" cy="91460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Электронная промышленность.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9922" y="1124745"/>
            <a:ext cx="823055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latin typeface="Comic Sans MS" pitchFamily="66" charset="0"/>
              </a:rPr>
              <a:t>Производит сложную электронную технику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942ADAC0-08FF-45F5-8B8C-C0523FA36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/>
              </a:ext>
            </a:extLst>
          </a:blip>
          <a:stretch>
            <a:fillRect/>
          </a:stretch>
        </p:blipFill>
        <p:spPr bwMode="auto">
          <a:xfrm rot="10800000" flipH="1" flipV="1">
            <a:off x="0" y="1981799"/>
            <a:ext cx="5166169" cy="4876201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B5B6AB27-B821-424C-841F-7DB6CEE48BA7}"/>
              </a:ext>
            </a:extLst>
          </p:cNvPr>
          <p:cNvSpPr txBox="1">
            <a:spLocks noChangeArrowheads="1"/>
          </p:cNvSpPr>
          <p:nvPr/>
        </p:nvSpPr>
        <p:spPr>
          <a:xfrm>
            <a:off x="395536" y="404664"/>
            <a:ext cx="8496944" cy="86409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Химическая промышленность.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3997" y="1340768"/>
            <a:ext cx="8920004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latin typeface="Comic Sans MS" pitchFamily="66" charset="0"/>
              </a:rPr>
              <a:t>Производит вещества, которые используют в быту и хозяйстве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2708920"/>
            <a:ext cx="3851919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•"/>
              <a:defRPr/>
            </a:pPr>
            <a:r>
              <a:rPr lang="ru-RU" sz="2400" b="1" dirty="0" smtClean="0">
                <a:latin typeface="Comic Sans MS" pitchFamily="66" charset="0"/>
              </a:rPr>
              <a:t>стиральные порошки, моющие средства, </a:t>
            </a:r>
          </a:p>
          <a:p>
            <a:pPr>
              <a:buFontTx/>
              <a:buChar char="•"/>
              <a:defRPr/>
            </a:pPr>
            <a:r>
              <a:rPr lang="ru-RU" sz="2400" b="1" dirty="0" smtClean="0">
                <a:latin typeface="Comic Sans MS" pitchFamily="66" charset="0"/>
              </a:rPr>
              <a:t>пластмассы, резину, </a:t>
            </a:r>
          </a:p>
          <a:p>
            <a:pPr>
              <a:buFontTx/>
              <a:buChar char="•"/>
              <a:defRPr/>
            </a:pPr>
            <a:r>
              <a:rPr lang="ru-RU" sz="2400" b="1" dirty="0" smtClean="0">
                <a:latin typeface="Comic Sans MS" pitchFamily="66" charset="0"/>
              </a:rPr>
              <a:t>удобрения, </a:t>
            </a:r>
          </a:p>
          <a:p>
            <a:pPr>
              <a:buFontTx/>
              <a:buChar char="•"/>
              <a:defRPr/>
            </a:pPr>
            <a:r>
              <a:rPr lang="ru-RU" sz="2400" b="1" dirty="0" smtClean="0">
                <a:latin typeface="Comic Sans MS" pitchFamily="66" charset="0"/>
              </a:rPr>
              <a:t>лаки, краски </a:t>
            </a:r>
            <a:endParaRPr lang="ru-RU" sz="2400" b="1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: вправо 2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AF6B4C3D-8382-4B93-9207-B9B47DB64305}"/>
              </a:ext>
            </a:extLst>
          </p:cNvPr>
          <p:cNvSpPr/>
          <p:nvPr/>
        </p:nvSpPr>
        <p:spPr>
          <a:xfrm>
            <a:off x="-596355" y="1739307"/>
            <a:ext cx="9200803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sz="2400" b="1" dirty="0" smtClean="0">
                <a:latin typeface="Comic Sans MS" pitchFamily="66" charset="0"/>
              </a:rPr>
              <a:t>Производит одежду, ткани, обувь.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942ADAC0-08FF-45F5-8B8C-C0523FA36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/>
              </a:ext>
            </a:extLst>
          </a:blip>
          <a:stretch>
            <a:fillRect/>
          </a:stretch>
        </p:blipFill>
        <p:spPr bwMode="auto">
          <a:xfrm rot="10800000" flipH="1" flipV="1">
            <a:off x="1043608" y="2492896"/>
            <a:ext cx="6696744" cy="4365104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="" xmlns:w="http://schemas.openxmlformats.org/wordprocessingml/2006/main" xmlns:w10="urn:schemas-microsoft-com:office:word" xmlns:v="urn:schemas-microsoft-com:vml" xmlns:o="urn:schemas-microsoft-com:office:office" id="{B5B6AB27-B821-424C-841F-7DB6CEE48BA7}"/>
              </a:ext>
            </a:extLst>
          </p:cNvPr>
          <p:cNvSpPr txBox="1">
            <a:spLocks noChangeArrowheads="1"/>
          </p:cNvSpPr>
          <p:nvPr/>
        </p:nvSpPr>
        <p:spPr>
          <a:xfrm>
            <a:off x="1331640" y="692697"/>
            <a:ext cx="7056784" cy="93964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Лёгкая промышленность.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161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Пивцова</dc:creator>
  <cp:lastModifiedBy>Пивцова</cp:lastModifiedBy>
  <cp:revision>2</cp:revision>
  <dcterms:created xsi:type="dcterms:W3CDTF">2024-11-28T11:39:55Z</dcterms:created>
  <dcterms:modified xsi:type="dcterms:W3CDTF">2024-12-02T15:39:45Z</dcterms:modified>
</cp:coreProperties>
</file>